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8" r:id="rId4"/>
    <p:sldId id="262" r:id="rId5"/>
    <p:sldId id="266" r:id="rId6"/>
    <p:sldId id="267" r:id="rId7"/>
    <p:sldId id="264" r:id="rId8"/>
    <p:sldId id="261" r:id="rId9"/>
    <p:sldId id="26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92"/>
  </p:normalViewPr>
  <p:slideViewPr>
    <p:cSldViewPr snapToGrid="0" snapToObjects="1">
      <p:cViewPr varScale="1">
        <p:scale>
          <a:sx n="62" d="100"/>
          <a:sy n="62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2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7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07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34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7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0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5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1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8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9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0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BA543-D4A9-F841-8E81-4924F2B29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312" y="203200"/>
            <a:ext cx="8967788" cy="63373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Novato High School 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Improvement Blueprint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C000"/>
                </a:solidFill>
              </a:rPr>
              <a:t>Three Areas of Focus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Macintosh HD:Users:Christy:Desktop:download.jpg">
            <a:extLst>
              <a:ext uri="{FF2B5EF4-FFF2-40B4-BE49-F238E27FC236}">
                <a16:creationId xmlns="" xmlns:a16="http://schemas.microsoft.com/office/drawing/2014/main" id="{D8159222-4A9B-2A4E-A711-3522D35A4A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1" y="621030"/>
            <a:ext cx="1426369" cy="1347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6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F60A7-EB6F-0948-B82A-78B6AFA5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8EB2B4-2536-6845-B812-0B376A32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016"/>
            <a:ext cx="8915400" cy="66283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Culture of Caring: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Positive Behavior Interventions and Supports – PBIS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Restorative Practices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Wellness Campus – East Annex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Communications(FAM &amp; FAM-FAM).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Proficiency Based Education:</a:t>
            </a:r>
          </a:p>
          <a:p>
            <a:r>
              <a:rPr lang="en-US" sz="2800" dirty="0"/>
              <a:t>English Language Development – Equity</a:t>
            </a:r>
          </a:p>
          <a:p>
            <a:r>
              <a:rPr lang="en-US" sz="2800" dirty="0"/>
              <a:t>Graduate Profile - 6C’s</a:t>
            </a:r>
          </a:p>
          <a:p>
            <a:r>
              <a:rPr lang="en-US" sz="2800" dirty="0"/>
              <a:t>Essential Standards and Proficiency Scales</a:t>
            </a:r>
          </a:p>
          <a:p>
            <a:r>
              <a:rPr lang="en-US" sz="2800" dirty="0"/>
              <a:t>Assessment and Mastery Based Grading.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Multi-Tiered Systems of Support - MTSS:</a:t>
            </a:r>
            <a:endParaRPr lang="en-US" sz="2800" dirty="0"/>
          </a:p>
          <a:p>
            <a:r>
              <a:rPr lang="en-US" sz="2800" dirty="0"/>
              <a:t>Office Hours/Targeted tutorials/Social Emotional Learning/Math support class.</a:t>
            </a:r>
          </a:p>
          <a:p>
            <a:r>
              <a:rPr lang="en-US" sz="2800" dirty="0"/>
              <a:t>Participating on District MTSS development team.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3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5xp-Ro4Y0qqTvG3ySqU0TwlFUSS59FRd6HvnBtfKG01su2LNR6uVxvvD5HbalEHzQyIgfLfxZB085JOPK6oeZ7Q7YRHw3HXMr1AccB57tulgn4YHIhXLMKtnYAqK_aYYyg">
            <a:extLst>
              <a:ext uri="{FF2B5EF4-FFF2-40B4-BE49-F238E27FC236}">
                <a16:creationId xmlns="" xmlns:a16="http://schemas.microsoft.com/office/drawing/2014/main" id="{7B7B9227-A44D-E44C-8D65-7E99B48A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8" y="799522"/>
            <a:ext cx="9047017" cy="52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34699877-13E3-4FC1-B91B-2A8A8FA76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BC4CB122-E2DC-4CA5-8B6F-B49249C78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AB22E03-3087-4988-9DB5-572918FB95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4B2A5927-4A36-47DC-BF12-54A96B456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8A283B42-1529-F348-9FAC-F57A4497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490" y="659027"/>
            <a:ext cx="6093399" cy="5392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260C72-5598-9C46-BC04-28D189D0C0D0}"/>
              </a:ext>
            </a:extLst>
          </p:cNvPr>
          <p:cNvSpPr txBox="1"/>
          <p:nvPr/>
        </p:nvSpPr>
        <p:spPr>
          <a:xfrm>
            <a:off x="225288" y="1126435"/>
            <a:ext cx="332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NHS 3-year trend data</a:t>
            </a:r>
          </a:p>
        </p:txBody>
      </p:sp>
    </p:spTree>
    <p:extLst>
      <p:ext uri="{BB962C8B-B14F-4D97-AF65-F5344CB8AC3E}">
        <p14:creationId xmlns:p14="http://schemas.microsoft.com/office/powerpoint/2010/main" val="95976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AZQKLZOopJJ__s-w-SASW0bh44nPVLBZRleNkqXGmKoHwblf_9Cye8AcC_BQOPgYGU1M6efcgA0PjU_MKf-O4Jc5h07vzVfqpYwQHHF6LT0gDUhstIH9Eoz4KkBFul4_m-6FTPTK">
            <a:extLst>
              <a:ext uri="{FF2B5EF4-FFF2-40B4-BE49-F238E27FC236}">
                <a16:creationId xmlns="" xmlns:a16="http://schemas.microsoft.com/office/drawing/2014/main" id="{FD11A2A0-0B2E-0E46-9911-FFD326CC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823485"/>
            <a:ext cx="8012947" cy="54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6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CF6A3D-82C1-074A-9E73-92A08A9AB446}"/>
              </a:ext>
            </a:extLst>
          </p:cNvPr>
          <p:cNvSpPr txBox="1"/>
          <p:nvPr/>
        </p:nvSpPr>
        <p:spPr>
          <a:xfrm>
            <a:off x="1878496" y="109330"/>
            <a:ext cx="9556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NHS Average SAT/ACT Data 2019</a:t>
            </a:r>
            <a:endParaRPr lang="en-US" sz="3200" dirty="0"/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  NHS Exceeds national average in all measures!</a:t>
            </a:r>
          </a:p>
          <a:p>
            <a:endParaRPr lang="en-US" sz="1600" b="1" dirty="0"/>
          </a:p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197763F6-5B56-5040-AB2E-3E212639E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82375"/>
              </p:ext>
            </p:extLst>
          </p:nvPr>
        </p:nvGraphicFramePr>
        <p:xfrm>
          <a:off x="1683026" y="1043718"/>
          <a:ext cx="9389165" cy="535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45">
                  <a:extLst>
                    <a:ext uri="{9D8B030D-6E8A-4147-A177-3AD203B41FA5}">
                      <a16:colId xmlns="" xmlns:a16="http://schemas.microsoft.com/office/drawing/2014/main" val="117277975"/>
                    </a:ext>
                  </a:extLst>
                </a:gridCol>
                <a:gridCol w="2945194">
                  <a:extLst>
                    <a:ext uri="{9D8B030D-6E8A-4147-A177-3AD203B41FA5}">
                      <a16:colId xmlns="" xmlns:a16="http://schemas.microsoft.com/office/drawing/2014/main" val="1524989112"/>
                    </a:ext>
                  </a:extLst>
                </a:gridCol>
                <a:gridCol w="2806726">
                  <a:extLst>
                    <a:ext uri="{9D8B030D-6E8A-4147-A177-3AD203B41FA5}">
                      <a16:colId xmlns="" xmlns:a16="http://schemas.microsoft.com/office/drawing/2014/main" val="2990895338"/>
                    </a:ext>
                  </a:extLst>
                </a:gridCol>
              </a:tblGrid>
              <a:tr h="5125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6069738"/>
                  </a:ext>
                </a:extLst>
              </a:tr>
              <a:tr h="884656">
                <a:tc>
                  <a:txBody>
                    <a:bodyPr/>
                    <a:lstStyle/>
                    <a:p>
                      <a:r>
                        <a:rPr lang="en-US" b="1" dirty="0"/>
                        <a:t>Total SAT composite score top score1600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(n=# tested)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(n=2.2 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(n=334)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5194594"/>
                  </a:ext>
                </a:extLst>
              </a:tr>
              <a:tr h="512539"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SAT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604590"/>
                  </a:ext>
                </a:extLst>
              </a:tr>
              <a:tr h="512539"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SAT Verbal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217996"/>
                  </a:ext>
                </a:extLst>
              </a:tr>
              <a:tr h="884656">
                <a:tc>
                  <a:txBody>
                    <a:bodyPr/>
                    <a:lstStyle/>
                    <a:p>
                      <a:r>
                        <a:rPr lang="en-US" b="1" dirty="0"/>
                        <a:t>Total ACT composite score top score 36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(n=# tested)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(n=1.78 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(n=130)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575606"/>
                  </a:ext>
                </a:extLst>
              </a:tr>
              <a:tr h="512539"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ACT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370453"/>
                  </a:ext>
                </a:extLst>
              </a:tr>
              <a:tr h="512539"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ACT Reading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4340699"/>
                  </a:ext>
                </a:extLst>
              </a:tr>
              <a:tr h="512539"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ACT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292223"/>
                  </a:ext>
                </a:extLst>
              </a:tr>
              <a:tr h="512539"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ACT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044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13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3BC61B-B5F3-104C-B8CC-675BE0FDDB6F}"/>
              </a:ext>
            </a:extLst>
          </p:cNvPr>
          <p:cNvSpPr txBox="1"/>
          <p:nvPr/>
        </p:nvSpPr>
        <p:spPr>
          <a:xfrm>
            <a:off x="2155902" y="78060"/>
            <a:ext cx="10036098" cy="756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Youth Truth data for NHS.</a:t>
            </a:r>
            <a:endParaRPr lang="en-US" sz="1600" dirty="0"/>
          </a:p>
          <a:p>
            <a:r>
              <a:rPr lang="en-US" sz="1600" b="1" dirty="0"/>
              <a:t>                                                                                             </a:t>
            </a:r>
            <a:r>
              <a:rPr lang="en-US" sz="1600" dirty="0"/>
              <a:t>Percent agree/strongly agree</a:t>
            </a:r>
          </a:p>
          <a:p>
            <a:r>
              <a:rPr lang="en-US" sz="1600" b="1" u="sng" dirty="0"/>
              <a:t>Question:</a:t>
            </a:r>
            <a:r>
              <a:rPr lang="en-US" sz="1600" dirty="0"/>
              <a:t>                                                                        </a:t>
            </a:r>
            <a:r>
              <a:rPr lang="en-US" sz="1600" b="1" u="sng" dirty="0"/>
              <a:t>Jan 2018</a:t>
            </a:r>
            <a:r>
              <a:rPr lang="en-US" sz="1600" dirty="0"/>
              <a:t>          </a:t>
            </a:r>
            <a:r>
              <a:rPr lang="en-US" sz="1600" b="1" u="sng" dirty="0"/>
              <a:t>Jan 2019</a:t>
            </a:r>
            <a:r>
              <a:rPr lang="en-US" sz="1600" dirty="0"/>
              <a:t>          </a:t>
            </a:r>
            <a:r>
              <a:rPr lang="en-US" sz="1600" b="1" u="sng" dirty="0"/>
              <a:t>Jan 2020</a:t>
            </a:r>
            <a:r>
              <a:rPr lang="en-US" sz="1600" i="1" dirty="0"/>
              <a:t>   </a:t>
            </a:r>
            <a:r>
              <a:rPr lang="en-US" sz="1200" i="1" dirty="0"/>
              <a:t>3 </a:t>
            </a:r>
            <a:r>
              <a:rPr lang="en-US" sz="1200" i="1" dirty="0" err="1"/>
              <a:t>yr</a:t>
            </a:r>
            <a:r>
              <a:rPr lang="en-US" sz="1200" i="1" dirty="0"/>
              <a:t> growth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Administrators treat staff with respect                            48%                     78%                  81%          </a:t>
            </a:r>
            <a:r>
              <a:rPr lang="en-US" sz="1600" i="1" dirty="0"/>
              <a:t>+33%</a:t>
            </a:r>
            <a:r>
              <a:rPr lang="en-US" sz="1600" dirty="0"/>
              <a:t>        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Staff and administrators care about each other          49%                    58%                   75%.         </a:t>
            </a:r>
            <a:r>
              <a:rPr lang="en-US" sz="1600" i="1" dirty="0"/>
              <a:t>+26%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Teachers at my school work together                             62%                    71%.                 78%.         </a:t>
            </a:r>
            <a:r>
              <a:rPr lang="en-US" sz="1600" i="1" dirty="0"/>
              <a:t>+16%</a:t>
            </a:r>
          </a:p>
          <a:p>
            <a:r>
              <a:rPr lang="en-US" sz="1600" dirty="0"/>
              <a:t>to improve instructional practice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My school is cooperative and team oriented               41%.                   57%.                  72%.         </a:t>
            </a:r>
            <a:r>
              <a:rPr lang="en-US" sz="1600" i="1" dirty="0"/>
              <a:t>+31%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 feel comfortable approaching the administration     62%                    70%.                  72%.         </a:t>
            </a:r>
            <a:r>
              <a:rPr lang="en-US" sz="1600" i="1" dirty="0"/>
              <a:t>+10%</a:t>
            </a:r>
          </a:p>
          <a:p>
            <a:r>
              <a:rPr lang="en-US" sz="1600" dirty="0"/>
              <a:t>if I need help solving a problem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 understand my school’s goals overall                           61%.                   50%.                  82%.         </a:t>
            </a:r>
            <a:r>
              <a:rPr lang="en-US" sz="1600" i="1" dirty="0"/>
              <a:t>+21%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 feel my work contributes to the school goals               77%.                   86%.                  90%.         </a:t>
            </a:r>
            <a:r>
              <a:rPr lang="en-US" sz="1600" i="1" dirty="0"/>
              <a:t>+13%</a:t>
            </a:r>
          </a:p>
          <a:p>
            <a:r>
              <a:rPr lang="en-US" sz="1600" dirty="0"/>
              <a:t>overall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My school empowers me to be creative in how            52%                    71%                   76%          </a:t>
            </a:r>
            <a:r>
              <a:rPr lang="en-US" sz="1600" i="1" dirty="0"/>
              <a:t>+24%</a:t>
            </a:r>
          </a:p>
          <a:p>
            <a:r>
              <a:rPr lang="en-US" sz="1600" dirty="0"/>
              <a:t>I do my work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 feel empowered to play a meaningful role in.             40%                    44%                   45%           </a:t>
            </a:r>
            <a:r>
              <a:rPr lang="en-US" sz="1600" i="1" dirty="0"/>
              <a:t>+5% </a:t>
            </a:r>
          </a:p>
          <a:p>
            <a:r>
              <a:rPr lang="en-US" sz="1600" dirty="0"/>
              <a:t>decision-making at my school</a:t>
            </a:r>
          </a:p>
          <a:p>
            <a:r>
              <a:rPr lang="en-US" sz="1600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="" xmlns:a16="http://schemas.microsoft.com/office/drawing/2014/main" id="{5202F573-049F-3145-9662-8B57A2500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4" b="60587"/>
          <a:stretch/>
        </p:blipFill>
        <p:spPr>
          <a:xfrm>
            <a:off x="2553968" y="1882806"/>
            <a:ext cx="7395333" cy="3092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8A0E83-0183-6741-9BCD-6CDC3797B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7" t="15054" r="6335" b="50304"/>
          <a:stretch/>
        </p:blipFill>
        <p:spPr>
          <a:xfrm>
            <a:off x="1967793" y="200092"/>
            <a:ext cx="8567685" cy="1525739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="" xmlns:a16="http://schemas.microsoft.com/office/drawing/2014/main" id="{3F51D03A-B808-3C42-B2B0-8F8D1086F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67" b="30724"/>
          <a:stretch/>
        </p:blipFill>
        <p:spPr>
          <a:xfrm>
            <a:off x="2553968" y="5182895"/>
            <a:ext cx="3527439" cy="1475013"/>
          </a:xfrm>
          <a:prstGeom prst="rect">
            <a:avLst/>
          </a:prstGeom>
        </p:spPr>
      </p:pic>
      <p:pic>
        <p:nvPicPr>
          <p:cNvPr id="10" name="Picture 9" descr="Timeline&#10;&#10;Description automatically generated">
            <a:extLst>
              <a:ext uri="{FF2B5EF4-FFF2-40B4-BE49-F238E27FC236}">
                <a16:creationId xmlns="" xmlns:a16="http://schemas.microsoft.com/office/drawing/2014/main" id="{FC756B59-36AA-1F42-852F-82F4B04DF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1"/>
          <a:stretch/>
        </p:blipFill>
        <p:spPr>
          <a:xfrm>
            <a:off x="6470605" y="5213552"/>
            <a:ext cx="3478696" cy="14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8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8D383-2BF2-944E-A887-C7C91935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25" y="598710"/>
            <a:ext cx="8911687" cy="57512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5400" b="1" dirty="0"/>
              <a:t>Thank You!</a:t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000" b="1" dirty="0">
                <a:solidFill>
                  <a:schemeClr val="tx1"/>
                </a:solidFill>
              </a:rPr>
              <a:t>Be Responsible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Be Kind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Be Well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400" b="1" dirty="0" smtClean="0">
                <a:solidFill>
                  <a:srgbClr val="FFC000"/>
                </a:solidFill>
              </a:rPr>
              <a:t>Novato High School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68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155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Novato High School   Improvement Blueprint  Three Areas of Focus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You!  Be Responsible Be Kind Be Well  Novato High School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 High School   Improvement Blueprint  Three Areas of Focus</dc:title>
  <dc:creator>Stephen McCrea</dc:creator>
  <cp:lastModifiedBy>GREG FISTER</cp:lastModifiedBy>
  <cp:revision>16</cp:revision>
  <cp:lastPrinted>2021-02-11T16:33:48Z</cp:lastPrinted>
  <dcterms:created xsi:type="dcterms:W3CDTF">2020-12-01T23:56:51Z</dcterms:created>
  <dcterms:modified xsi:type="dcterms:W3CDTF">2021-02-28T19:40:37Z</dcterms:modified>
</cp:coreProperties>
</file>